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Lst>
  <p:notesMasterIdLst>
    <p:notesMasterId r:id="rId87"/>
  </p:notesMasterIdLst>
  <p:handoutMasterIdLst>
    <p:handoutMasterId r:id="rId88"/>
  </p:handoutMasterIdLst>
  <p:sldIdLst>
    <p:sldId id="823" r:id="rId2"/>
    <p:sldId id="864" r:id="rId3"/>
    <p:sldId id="416" r:id="rId4"/>
    <p:sldId id="418" r:id="rId5"/>
    <p:sldId id="433" r:id="rId6"/>
    <p:sldId id="434" r:id="rId7"/>
    <p:sldId id="435" r:id="rId8"/>
    <p:sldId id="862" r:id="rId9"/>
    <p:sldId id="863" r:id="rId10"/>
    <p:sldId id="906" r:id="rId11"/>
    <p:sldId id="809" r:id="rId12"/>
    <p:sldId id="829" r:id="rId13"/>
    <p:sldId id="388" r:id="rId14"/>
    <p:sldId id="846" r:id="rId15"/>
    <p:sldId id="436" r:id="rId16"/>
    <p:sldId id="847" r:id="rId17"/>
    <p:sldId id="848" r:id="rId18"/>
    <p:sldId id="852" r:id="rId19"/>
    <p:sldId id="849" r:id="rId20"/>
    <p:sldId id="424" r:id="rId21"/>
    <p:sldId id="854" r:id="rId22"/>
    <p:sldId id="425" r:id="rId23"/>
    <p:sldId id="865" r:id="rId24"/>
    <p:sldId id="426" r:id="rId25"/>
    <p:sldId id="850" r:id="rId26"/>
    <p:sldId id="853" r:id="rId27"/>
    <p:sldId id="915" r:id="rId28"/>
    <p:sldId id="856" r:id="rId29"/>
    <p:sldId id="438" r:id="rId30"/>
    <p:sldId id="427" r:id="rId31"/>
    <p:sldId id="437" r:id="rId32"/>
    <p:sldId id="428" r:id="rId33"/>
    <p:sldId id="429" r:id="rId34"/>
    <p:sldId id="859" r:id="rId35"/>
    <p:sldId id="909" r:id="rId36"/>
    <p:sldId id="867" r:id="rId37"/>
    <p:sldId id="419" r:id="rId38"/>
    <p:sldId id="860" r:id="rId39"/>
    <p:sldId id="869" r:id="rId40"/>
    <p:sldId id="870" r:id="rId41"/>
    <p:sldId id="872" r:id="rId42"/>
    <p:sldId id="871" r:id="rId43"/>
    <p:sldId id="873" r:id="rId44"/>
    <p:sldId id="875" r:id="rId45"/>
    <p:sldId id="877" r:id="rId46"/>
    <p:sldId id="874" r:id="rId47"/>
    <p:sldId id="878" r:id="rId48"/>
    <p:sldId id="911" r:id="rId49"/>
    <p:sldId id="879" r:id="rId50"/>
    <p:sldId id="881" r:id="rId51"/>
    <p:sldId id="882" r:id="rId52"/>
    <p:sldId id="883" r:id="rId53"/>
    <p:sldId id="917" r:id="rId54"/>
    <p:sldId id="884" r:id="rId55"/>
    <p:sldId id="916" r:id="rId56"/>
    <p:sldId id="885" r:id="rId57"/>
    <p:sldId id="886" r:id="rId58"/>
    <p:sldId id="887" r:id="rId59"/>
    <p:sldId id="888" r:id="rId60"/>
    <p:sldId id="889" r:id="rId61"/>
    <p:sldId id="890" r:id="rId62"/>
    <p:sldId id="892" r:id="rId63"/>
    <p:sldId id="891" r:id="rId64"/>
    <p:sldId id="893" r:id="rId65"/>
    <p:sldId id="912" r:id="rId66"/>
    <p:sldId id="894" r:id="rId67"/>
    <p:sldId id="896" r:id="rId68"/>
    <p:sldId id="897" r:id="rId69"/>
    <p:sldId id="919" r:id="rId70"/>
    <p:sldId id="918" r:id="rId71"/>
    <p:sldId id="920" r:id="rId72"/>
    <p:sldId id="921" r:id="rId73"/>
    <p:sldId id="898" r:id="rId74"/>
    <p:sldId id="923" r:id="rId75"/>
    <p:sldId id="922" r:id="rId76"/>
    <p:sldId id="924" r:id="rId77"/>
    <p:sldId id="899" r:id="rId78"/>
    <p:sldId id="813" r:id="rId79"/>
    <p:sldId id="799" r:id="rId80"/>
    <p:sldId id="812" r:id="rId81"/>
    <p:sldId id="800" r:id="rId82"/>
    <p:sldId id="806" r:id="rId83"/>
    <p:sldId id="801" r:id="rId84"/>
    <p:sldId id="802" r:id="rId85"/>
    <p:sldId id="822" r:id="rId86"/>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5" autoAdjust="0"/>
    <p:restoredTop sz="71088" autoAdjust="0"/>
  </p:normalViewPr>
  <p:slideViewPr>
    <p:cSldViewPr>
      <p:cViewPr varScale="1">
        <p:scale>
          <a:sx n="107" d="100"/>
          <a:sy n="107" d="100"/>
        </p:scale>
        <p:origin x="1332" y="96"/>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how logistic regression uses the sigmoid function to take weighted features for an input example x and assign it to the class 1 or 0.</a:t>
            </a:r>
          </a:p>
        </p:txBody>
      </p:sp>
    </p:spTree>
    <p:extLst>
      <p:ext uri="{BB962C8B-B14F-4D97-AF65-F5344CB8AC3E}">
        <p14:creationId xmlns:p14="http://schemas.microsoft.com/office/powerpoint/2010/main" val="310075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389755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99439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details of how logistic regression can take feature values and weights to assign a class to an input.</a:t>
            </a:r>
          </a:p>
        </p:txBody>
      </p:sp>
    </p:spTree>
    <p:extLst>
      <p:ext uri="{BB962C8B-B14F-4D97-AF65-F5344CB8AC3E}">
        <p14:creationId xmlns:p14="http://schemas.microsoft.com/office/powerpoint/2010/main" val="990307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high-level intuition of the components of logistic regression and its relationship to the other classifier we've learned about, Naïve Bayes</a:t>
            </a:r>
          </a:p>
        </p:txBody>
      </p:sp>
    </p:spTree>
    <p:extLst>
      <p:ext uri="{BB962C8B-B14F-4D97-AF65-F5344CB8AC3E}">
        <p14:creationId xmlns:p14="http://schemas.microsoft.com/office/powerpoint/2010/main" val="2923795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derived the cross-entropy loss and seen how it applies in our sentiment example. Cross entropy loss is equally important for neural networks.</a:t>
            </a:r>
          </a:p>
        </p:txBody>
      </p:sp>
    </p:spTree>
    <p:extLst>
      <p:ext uri="{BB962C8B-B14F-4D97-AF65-F5344CB8AC3E}">
        <p14:creationId xmlns:p14="http://schemas.microsoft.com/office/powerpoint/2010/main" val="1935411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229042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458232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379192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802563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073306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1155148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769380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21279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2082583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introduced the important stochastic gradient descent algorithm. We'll give some more details in the next lecture.</a:t>
            </a:r>
          </a:p>
        </p:txBody>
      </p:sp>
    </p:spTree>
    <p:extLst>
      <p:ext uri="{BB962C8B-B14F-4D97-AF65-F5344CB8AC3E}">
        <p14:creationId xmlns:p14="http://schemas.microsoft.com/office/powerpoint/2010/main" val="2936308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67</a:t>
            </a:fld>
            <a:endParaRPr lang="en-US"/>
          </a:p>
        </p:txBody>
      </p:sp>
    </p:spTree>
    <p:extLst>
      <p:ext uri="{BB962C8B-B14F-4D97-AF65-F5344CB8AC3E}">
        <p14:creationId xmlns:p14="http://schemas.microsoft.com/office/powerpoint/2010/main" val="778863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3797165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72</a:t>
            </a:fld>
            <a:endParaRPr lang="en-US"/>
          </a:p>
        </p:txBody>
      </p:sp>
    </p:spTree>
    <p:extLst>
      <p:ext uri="{BB962C8B-B14F-4D97-AF65-F5344CB8AC3E}">
        <p14:creationId xmlns:p14="http://schemas.microsoft.com/office/powerpoint/2010/main" val="1069891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15438719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76</a:t>
            </a:fld>
            <a:endParaRPr lang="en-US"/>
          </a:p>
        </p:txBody>
      </p:sp>
    </p:spTree>
    <p:extLst>
      <p:ext uri="{BB962C8B-B14F-4D97-AF65-F5344CB8AC3E}">
        <p14:creationId xmlns:p14="http://schemas.microsoft.com/office/powerpoint/2010/main" val="4242790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1276206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400558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41889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22</a:t>
            </a:fld>
            <a:endParaRPr lang="en-US"/>
          </a:p>
        </p:txBody>
      </p:sp>
    </p:spTree>
    <p:extLst>
      <p:ext uri="{BB962C8B-B14F-4D97-AF65-F5344CB8AC3E}">
        <p14:creationId xmlns:p14="http://schemas.microsoft.com/office/powerpoint/2010/main" val="353536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198308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2/6/2023</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2/6/2023</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2/6/2023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2/6/2023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2/6/2023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2/6/2023</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2/6/2023</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2/6/2023</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1.emf"/></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4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6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0.emf"/></Relationships>
</file>

<file path=ppt/slides/_rels/slide6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7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0.emf"/></Relationships>
</file>

<file path=ppt/slides/_rels/slide7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7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7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4.emf"/></Relationships>
</file>

<file path=ppt/slides/_rels/slide7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4.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8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8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2678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365969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308142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51980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25870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6" name="Picture 5">
            <a:extLst>
              <a:ext uri="{FF2B5EF4-FFF2-40B4-BE49-F238E27FC236}">
                <a16:creationId xmlns:a16="http://schemas.microsoft.com/office/drawing/2014/main" id="{55DEDFCF-BF2F-524C-AEB5-7AF51E053062}"/>
              </a:ext>
            </a:extLst>
          </p:cNvPr>
          <p:cNvPicPr>
            <a:picLocks noChangeAspect="1"/>
          </p:cNvPicPr>
          <p:nvPr/>
        </p:nvPicPr>
        <p:blipFill>
          <a:blip r:embed="rId3"/>
          <a:stretch>
            <a:fillRect/>
          </a:stretch>
        </p:blipFill>
        <p:spPr>
          <a:xfrm>
            <a:off x="2067046" y="3999045"/>
            <a:ext cx="3951482" cy="617419"/>
          </a:xfrm>
          <a:prstGeom prst="rect">
            <a:avLst/>
          </a:prstGeom>
        </p:spPr>
      </p:pic>
    </p:spTree>
    <p:extLst>
      <p:ext uri="{BB962C8B-B14F-4D97-AF65-F5344CB8AC3E}">
        <p14:creationId xmlns:p14="http://schemas.microsoft.com/office/powerpoint/2010/main" val="95363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168465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p:spTree>
    <p:extLst>
      <p:ext uri="{BB962C8B-B14F-4D97-AF65-F5344CB8AC3E}">
        <p14:creationId xmlns:p14="http://schemas.microsoft.com/office/powerpoint/2010/main" val="174742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20</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sp>
        <p:nvSpPr>
          <p:cNvPr id="3" name="Content Placeholder 2">
            <a:extLst>
              <a:ext uri="{FF2B5EF4-FFF2-40B4-BE49-F238E27FC236}">
                <a16:creationId xmlns:a16="http://schemas.microsoft.com/office/drawing/2014/main" id="{C5A3BC7F-69D2-154C-BCCF-55D06E21AB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1790038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608525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29</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lnSpcReduction="10000"/>
          </a:bodyPr>
          <a:lstStyle/>
          <a:p>
            <a:r>
              <a:rPr lang="en-US" sz="4000" dirty="0"/>
              <a:t>Naive Bayes is a </a:t>
            </a:r>
            <a:r>
              <a:rPr lang="en-US" sz="4000" b="1" dirty="0"/>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1505473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30</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31</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
        <p:nvSpPr>
          <p:cNvPr id="10" name="Rectangle 9">
            <a:extLst>
              <a:ext uri="{FF2B5EF4-FFF2-40B4-BE49-F238E27FC236}">
                <a16:creationId xmlns:a16="http://schemas.microsoft.com/office/drawing/2014/main" id="{5645142A-3807-9944-AEA0-B729C05F9BDA}"/>
              </a:ext>
            </a:extLst>
          </p:cNvPr>
          <p:cNvSpPr/>
          <p:nvPr/>
        </p:nvSpPr>
        <p:spPr>
          <a:xfrm>
            <a:off x="6514745" y="845548"/>
            <a:ext cx="1095715" cy="430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287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32</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46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pic>
        <p:nvPicPr>
          <p:cNvPr id="5" name="Content Placeholder 4">
            <a:extLst>
              <a:ext uri="{FF2B5EF4-FFF2-40B4-BE49-F238E27FC236}">
                <a16:creationId xmlns:a16="http://schemas.microsoft.com/office/drawing/2014/main" id="{6A13E1EC-CCDA-D64E-879A-0EAB7A0C054B}"/>
              </a:ext>
            </a:extLst>
          </p:cNvPr>
          <p:cNvPicPr>
            <a:picLocks noGrp="1" noChangeAspect="1"/>
          </p:cNvPicPr>
          <p:nvPr>
            <p:ph idx="1"/>
          </p:nvPr>
        </p:nvPicPr>
        <p:blipFill>
          <a:blip r:embed="rId3"/>
          <a:stretch>
            <a:fillRect/>
          </a:stretch>
        </p:blipFill>
        <p:spPr>
          <a:xfrm>
            <a:off x="1684945" y="2933700"/>
            <a:ext cx="5740400" cy="2209800"/>
          </a:xfrm>
          <a:prstGeom prst="rect">
            <a:avLst/>
          </a:prstGeom>
        </p:spPr>
      </p:pic>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33</a:t>
            </a:fld>
            <a:endParaRPr lang="en-US"/>
          </a:p>
        </p:txBody>
      </p:sp>
      <p:sp>
        <p:nvSpPr>
          <p:cNvPr id="3" name="TextBox 2">
            <a:extLst>
              <a:ext uri="{FF2B5EF4-FFF2-40B4-BE49-F238E27FC236}">
                <a16:creationId xmlns:a16="http://schemas.microsoft.com/office/drawing/2014/main" id="{68CFDB8C-C4E9-3B49-B815-C92B8A4C0B03}"/>
              </a:ext>
            </a:extLst>
          </p:cNvPr>
          <p:cNvSpPr txBox="1"/>
          <p:nvPr/>
        </p:nvSpPr>
        <p:spPr>
          <a:xfrm>
            <a:off x="1207363" y="1500326"/>
            <a:ext cx="5229317" cy="830997"/>
          </a:xfrm>
          <a:prstGeom prst="rect">
            <a:avLst/>
          </a:prstGeom>
          <a:noFill/>
        </p:spPr>
        <p:txBody>
          <a:bodyPr wrap="none" rtlCol="0">
            <a:spAutoFit/>
          </a:bodyPr>
          <a:lstStyle/>
          <a:p>
            <a:r>
              <a:rPr lang="en-US" dirty="0"/>
              <a:t>This ends in a period.</a:t>
            </a:r>
          </a:p>
          <a:p>
            <a:r>
              <a:rPr lang="en-US" dirty="0"/>
              <a:t>The house at 465 Main St. is new.</a:t>
            </a:r>
          </a:p>
        </p:txBody>
      </p:sp>
      <p:sp>
        <p:nvSpPr>
          <p:cNvPr id="6" name="Freeform 5">
            <a:extLst>
              <a:ext uri="{FF2B5EF4-FFF2-40B4-BE49-F238E27FC236}">
                <a16:creationId xmlns:a16="http://schemas.microsoft.com/office/drawing/2014/main" id="{91F3A386-FFFD-7F44-A26E-9A4340824FF8}"/>
              </a:ext>
            </a:extLst>
          </p:cNvPr>
          <p:cNvSpPr/>
          <p:nvPr/>
        </p:nvSpPr>
        <p:spPr>
          <a:xfrm>
            <a:off x="4266405" y="1712725"/>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72351F7-9F86-114D-ACF9-67B0A21E36C6}"/>
              </a:ext>
            </a:extLst>
          </p:cNvPr>
          <p:cNvSpPr/>
          <p:nvPr/>
        </p:nvSpPr>
        <p:spPr>
          <a:xfrm>
            <a:off x="4953000" y="2046572"/>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C141C5EC-FBFF-044B-8154-D0BCEE85C186}"/>
              </a:ext>
            </a:extLst>
          </p:cNvPr>
          <p:cNvSpPr/>
          <p:nvPr/>
        </p:nvSpPr>
        <p:spPr>
          <a:xfrm>
            <a:off x="6059858" y="2046571"/>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24940-F862-7345-BF0A-CA507F5E2D0D}"/>
              </a:ext>
            </a:extLst>
          </p:cNvPr>
          <p:cNvSpPr txBox="1"/>
          <p:nvPr/>
        </p:nvSpPr>
        <p:spPr>
          <a:xfrm>
            <a:off x="5106019" y="1129908"/>
            <a:ext cx="2560316" cy="461665"/>
          </a:xfrm>
          <a:prstGeom prst="rect">
            <a:avLst/>
          </a:prstGeom>
          <a:noFill/>
        </p:spPr>
        <p:txBody>
          <a:bodyPr wrap="none" rtlCol="0">
            <a:spAutoFit/>
          </a:bodyPr>
          <a:lstStyle/>
          <a:p>
            <a:r>
              <a:rPr lang="en-US" dirty="0"/>
              <a:t>End of sentence</a:t>
            </a:r>
          </a:p>
        </p:txBody>
      </p:sp>
      <p:cxnSp>
        <p:nvCxnSpPr>
          <p:cNvPr id="11" name="Straight Arrow Connector 10">
            <a:extLst>
              <a:ext uri="{FF2B5EF4-FFF2-40B4-BE49-F238E27FC236}">
                <a16:creationId xmlns:a16="http://schemas.microsoft.com/office/drawing/2014/main" id="{D3A2F0B4-5EF0-154A-A15B-3DBE3EDAC9D0}"/>
              </a:ext>
            </a:extLst>
          </p:cNvPr>
          <p:cNvCxnSpPr>
            <a:cxnSpLocks/>
          </p:cNvCxnSpPr>
          <p:nvPr/>
        </p:nvCxnSpPr>
        <p:spPr>
          <a:xfrm flipH="1">
            <a:off x="4643227" y="1432441"/>
            <a:ext cx="498185" cy="2924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53CC94-32EC-4E40-A26F-2E5766DC9107}"/>
              </a:ext>
            </a:extLst>
          </p:cNvPr>
          <p:cNvCxnSpPr>
            <a:cxnSpLocks/>
          </p:cNvCxnSpPr>
          <p:nvPr/>
        </p:nvCxnSpPr>
        <p:spPr>
          <a:xfrm>
            <a:off x="6059858" y="1530461"/>
            <a:ext cx="112342" cy="467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E8DB09-02ED-1C41-8A07-4FFF378F5EC2}"/>
              </a:ext>
            </a:extLst>
          </p:cNvPr>
          <p:cNvSpPr txBox="1"/>
          <p:nvPr/>
        </p:nvSpPr>
        <p:spPr>
          <a:xfrm>
            <a:off x="4779700" y="2361458"/>
            <a:ext cx="1370888" cy="461665"/>
          </a:xfrm>
          <a:prstGeom prst="rect">
            <a:avLst/>
          </a:prstGeom>
          <a:noFill/>
        </p:spPr>
        <p:txBody>
          <a:bodyPr wrap="none" rtlCol="0">
            <a:spAutoFit/>
          </a:bodyPr>
          <a:lstStyle/>
          <a:p>
            <a:r>
              <a:rPr lang="en-US" dirty="0"/>
              <a:t>Not end</a:t>
            </a:r>
          </a:p>
        </p:txBody>
      </p:sp>
    </p:spTree>
    <p:extLst>
      <p:ext uri="{BB962C8B-B14F-4D97-AF65-F5344CB8AC3E}">
        <p14:creationId xmlns:p14="http://schemas.microsoft.com/office/powerpoint/2010/main" val="37690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308750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2419" t="-2847" r="-1129" b="-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37</a:t>
            </a:fld>
            <a:endParaRPr lang="en-US"/>
          </a:p>
        </p:txBody>
      </p:sp>
    </p:spTree>
    <p:extLst>
      <p:ext uri="{BB962C8B-B14F-4D97-AF65-F5344CB8AC3E}">
        <p14:creationId xmlns:p14="http://schemas.microsoft.com/office/powerpoint/2010/main" val="8889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2862" b="-337"/>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2747670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42537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2"/>
                <a:stretch>
                  <a:fillRect l="-2659" t="-2482" r="-2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1721756"/>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638550"/>
            <a:ext cx="6263180" cy="1292756"/>
          </a:xfrm>
          <a:prstGeom prst="rect">
            <a:avLst/>
          </a:prstGeom>
        </p:spPr>
      </p:pic>
    </p:spTree>
    <p:extLst>
      <p:ext uri="{BB962C8B-B14F-4D97-AF65-F5344CB8AC3E}">
        <p14:creationId xmlns:p14="http://schemas.microsoft.com/office/powerpoint/2010/main" val="3299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9238264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17222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2723" t="-2402" r="-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2" y="3714750"/>
            <a:ext cx="6429375" cy="1270000"/>
          </a:xfrm>
          <a:prstGeom prst="rect">
            <a:avLst/>
          </a:prstGeom>
        </p:spPr>
      </p:pic>
    </p:spTree>
    <p:extLst>
      <p:ext uri="{BB962C8B-B14F-4D97-AF65-F5344CB8AC3E}">
        <p14:creationId xmlns:p14="http://schemas.microsoft.com/office/powerpoint/2010/main" val="1580717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4179191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117852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123950"/>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1214877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36615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575544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723730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353749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40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01" t="-31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10" name="Picture 9">
            <a:extLst>
              <a:ext uri="{FF2B5EF4-FFF2-40B4-BE49-F238E27FC236}">
                <a16:creationId xmlns:a16="http://schemas.microsoft.com/office/drawing/2014/main" id="{C41BBDFC-E270-B8DB-D849-748C398E38C2}"/>
              </a:ext>
            </a:extLst>
          </p:cNvPr>
          <p:cNvPicPr>
            <a:picLocks noChangeAspect="1"/>
          </p:cNvPicPr>
          <p:nvPr/>
        </p:nvPicPr>
        <p:blipFill>
          <a:blip r:embed="rId5"/>
          <a:stretch>
            <a:fillRect/>
          </a:stretch>
        </p:blipFill>
        <p:spPr>
          <a:xfrm>
            <a:off x="2369574" y="1622937"/>
            <a:ext cx="4404852" cy="1897626"/>
          </a:xfrm>
          <a:prstGeom prst="rect">
            <a:avLst/>
          </a:prstGeom>
        </p:spPr>
      </p:pic>
      <p:pic>
        <p:nvPicPr>
          <p:cNvPr id="12" name="Picture 11">
            <a:extLst>
              <a:ext uri="{FF2B5EF4-FFF2-40B4-BE49-F238E27FC236}">
                <a16:creationId xmlns:a16="http://schemas.microsoft.com/office/drawing/2014/main" id="{72D4CC98-0CDE-3F0B-A13D-5DB6F2DE139F}"/>
              </a:ext>
            </a:extLst>
          </p:cNvPr>
          <p:cNvPicPr>
            <a:picLocks noChangeAspect="1"/>
          </p:cNvPicPr>
          <p:nvPr/>
        </p:nvPicPr>
        <p:blipFill>
          <a:blip r:embed="rId6"/>
          <a:stretch>
            <a:fillRect/>
          </a:stretch>
        </p:blipFill>
        <p:spPr>
          <a:xfrm>
            <a:off x="2743200" y="4323390"/>
            <a:ext cx="3106994" cy="511277"/>
          </a:xfrm>
          <a:prstGeom prst="rect">
            <a:avLst/>
          </a:prstGeom>
        </p:spPr>
      </p:pic>
    </p:spTree>
    <p:extLst>
      <p:ext uri="{BB962C8B-B14F-4D97-AF65-F5344CB8AC3E}">
        <p14:creationId xmlns:p14="http://schemas.microsoft.com/office/powerpoint/2010/main" val="3180727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8576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76DA-7714-684F-B744-4ACF287355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5546134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992843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66D4149-61A8-DD3D-B5C7-2049D00DF981}"/>
              </a:ext>
            </a:extLst>
          </p:cNvPr>
          <p:cNvPicPr>
            <a:picLocks noChangeAspect="1"/>
          </p:cNvPicPr>
          <p:nvPr/>
        </p:nvPicPr>
        <p:blipFill>
          <a:blip r:embed="rId5"/>
          <a:stretch>
            <a:fillRect/>
          </a:stretch>
        </p:blipFill>
        <p:spPr>
          <a:xfrm>
            <a:off x="2590800" y="1240051"/>
            <a:ext cx="3421626" cy="658761"/>
          </a:xfrm>
          <a:prstGeom prst="rect">
            <a:avLst/>
          </a:prstGeom>
        </p:spPr>
      </p:pic>
    </p:spTree>
    <p:extLst>
      <p:ext uri="{BB962C8B-B14F-4D97-AF65-F5344CB8AC3E}">
        <p14:creationId xmlns:p14="http://schemas.microsoft.com/office/powerpoint/2010/main" val="2843873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3"/>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3D7ADBE-ADB1-C237-26B0-53CA5D61A1D8}"/>
              </a:ext>
            </a:extLst>
          </p:cNvPr>
          <p:cNvPicPr>
            <a:picLocks noChangeAspect="1"/>
          </p:cNvPicPr>
          <p:nvPr/>
        </p:nvPicPr>
        <p:blipFill>
          <a:blip r:embed="rId4"/>
          <a:stretch>
            <a:fillRect/>
          </a:stretch>
        </p:blipFill>
        <p:spPr>
          <a:xfrm>
            <a:off x="2590800" y="1340832"/>
            <a:ext cx="3421626" cy="658761"/>
          </a:xfrm>
          <a:prstGeom prst="rect">
            <a:avLst/>
          </a:prstGeom>
        </p:spPr>
      </p:pic>
    </p:spTree>
    <p:extLst>
      <p:ext uri="{BB962C8B-B14F-4D97-AF65-F5344CB8AC3E}">
        <p14:creationId xmlns:p14="http://schemas.microsoft.com/office/powerpoint/2010/main" val="48937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7</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489289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3"/>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51C4449-FFEB-0EC8-20FE-610B5F2CE938}"/>
              </a:ext>
            </a:extLst>
          </p:cNvPr>
          <p:cNvPicPr>
            <a:picLocks noChangeAspect="1"/>
          </p:cNvPicPr>
          <p:nvPr/>
        </p:nvPicPr>
        <p:blipFill>
          <a:blip r:embed="rId4"/>
          <a:stretch>
            <a:fillRect/>
          </a:stretch>
        </p:blipFill>
        <p:spPr>
          <a:xfrm>
            <a:off x="2514600" y="1291477"/>
            <a:ext cx="3421626" cy="658761"/>
          </a:xfrm>
          <a:prstGeom prst="rect">
            <a:avLst/>
          </a:prstGeom>
        </p:spPr>
      </p:pic>
    </p:spTree>
    <p:extLst>
      <p:ext uri="{BB962C8B-B14F-4D97-AF65-F5344CB8AC3E}">
        <p14:creationId xmlns:p14="http://schemas.microsoft.com/office/powerpoint/2010/main" val="3149275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3"/>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EB987F-DD67-F13F-DF62-4A2BF17B7DCF}"/>
              </a:ext>
            </a:extLst>
          </p:cNvPr>
          <p:cNvPicPr>
            <a:picLocks noChangeAspect="1"/>
          </p:cNvPicPr>
          <p:nvPr/>
        </p:nvPicPr>
        <p:blipFill>
          <a:blip r:embed="rId4"/>
          <a:stretch>
            <a:fillRect/>
          </a:stretch>
        </p:blipFill>
        <p:spPr>
          <a:xfrm>
            <a:off x="2590800" y="1240051"/>
            <a:ext cx="3421626" cy="658761"/>
          </a:xfrm>
          <a:prstGeom prst="rect">
            <a:avLst/>
          </a:prstGeom>
        </p:spPr>
      </p:pic>
    </p:spTree>
    <p:extLst>
      <p:ext uri="{BB962C8B-B14F-4D97-AF65-F5344CB8AC3E}">
        <p14:creationId xmlns:p14="http://schemas.microsoft.com/office/powerpoint/2010/main" val="3376097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pic>
        <p:nvPicPr>
          <p:cNvPr id="4" name="Picture 3">
            <a:extLst>
              <a:ext uri="{FF2B5EF4-FFF2-40B4-BE49-F238E27FC236}">
                <a16:creationId xmlns:a16="http://schemas.microsoft.com/office/drawing/2014/main" id="{A584A9A6-99B9-8934-1B91-620218BFADE4}"/>
              </a:ext>
            </a:extLst>
          </p:cNvPr>
          <p:cNvPicPr>
            <a:picLocks noChangeAspect="1"/>
          </p:cNvPicPr>
          <p:nvPr/>
        </p:nvPicPr>
        <p:blipFill>
          <a:blip r:embed="rId5"/>
          <a:stretch>
            <a:fillRect/>
          </a:stretch>
        </p:blipFill>
        <p:spPr>
          <a:xfrm>
            <a:off x="2590800" y="1240051"/>
            <a:ext cx="3421626" cy="658761"/>
          </a:xfrm>
          <a:prstGeom prst="rect">
            <a:avLst/>
          </a:prstGeom>
        </p:spPr>
      </p:pic>
    </p:spTree>
    <p:extLst>
      <p:ext uri="{BB962C8B-B14F-4D97-AF65-F5344CB8AC3E}">
        <p14:creationId xmlns:p14="http://schemas.microsoft.com/office/powerpoint/2010/main" val="3108465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3"/>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D5E597B-7C96-EB72-F30D-6C8309D96BD8}"/>
              </a:ext>
            </a:extLst>
          </p:cNvPr>
          <p:cNvPicPr>
            <a:picLocks noChangeAspect="1"/>
          </p:cNvPicPr>
          <p:nvPr/>
        </p:nvPicPr>
        <p:blipFill>
          <a:blip r:embed="rId4"/>
          <a:stretch>
            <a:fillRect/>
          </a:stretch>
        </p:blipFill>
        <p:spPr>
          <a:xfrm>
            <a:off x="1531374" y="2751189"/>
            <a:ext cx="3421626" cy="658761"/>
          </a:xfrm>
          <a:prstGeom prst="rect">
            <a:avLst/>
          </a:prstGeom>
        </p:spPr>
      </p:pic>
    </p:spTree>
    <p:extLst>
      <p:ext uri="{BB962C8B-B14F-4D97-AF65-F5344CB8AC3E}">
        <p14:creationId xmlns:p14="http://schemas.microsoft.com/office/powerpoint/2010/main" val="4147306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2"/>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3"/>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3E8D9D9-A247-028F-AA25-488A90508983}"/>
              </a:ext>
            </a:extLst>
          </p:cNvPr>
          <p:cNvPicPr>
            <a:picLocks noChangeAspect="1"/>
          </p:cNvPicPr>
          <p:nvPr/>
        </p:nvPicPr>
        <p:blipFill>
          <a:blip r:embed="rId4"/>
          <a:stretch>
            <a:fillRect/>
          </a:stretch>
        </p:blipFill>
        <p:spPr>
          <a:xfrm>
            <a:off x="1524000" y="2713661"/>
            <a:ext cx="3421626" cy="658761"/>
          </a:xfrm>
          <a:prstGeom prst="rect">
            <a:avLst/>
          </a:prstGeom>
        </p:spPr>
      </p:pic>
    </p:spTree>
    <p:extLst>
      <p:ext uri="{BB962C8B-B14F-4D97-AF65-F5344CB8AC3E}">
        <p14:creationId xmlns:p14="http://schemas.microsoft.com/office/powerpoint/2010/main" val="3520334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pic>
        <p:nvPicPr>
          <p:cNvPr id="3" name="Picture 2">
            <a:extLst>
              <a:ext uri="{FF2B5EF4-FFF2-40B4-BE49-F238E27FC236}">
                <a16:creationId xmlns:a16="http://schemas.microsoft.com/office/drawing/2014/main" id="{10725E50-5498-A2D7-7E1D-94C81742914E}"/>
              </a:ext>
            </a:extLst>
          </p:cNvPr>
          <p:cNvPicPr>
            <a:picLocks noChangeAspect="1"/>
          </p:cNvPicPr>
          <p:nvPr/>
        </p:nvPicPr>
        <p:blipFill>
          <a:blip r:embed="rId5"/>
          <a:stretch>
            <a:fillRect/>
          </a:stretch>
        </p:blipFill>
        <p:spPr>
          <a:xfrm>
            <a:off x="1932025" y="2763841"/>
            <a:ext cx="3421626" cy="658761"/>
          </a:xfrm>
          <a:prstGeom prst="rect">
            <a:avLst/>
          </a:prstGeom>
        </p:spPr>
      </p:pic>
    </p:spTree>
    <p:extLst>
      <p:ext uri="{BB962C8B-B14F-4D97-AF65-F5344CB8AC3E}">
        <p14:creationId xmlns:p14="http://schemas.microsoft.com/office/powerpoint/2010/main" val="299858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pic>
        <p:nvPicPr>
          <p:cNvPr id="3" name="Picture 2">
            <a:extLst>
              <a:ext uri="{FF2B5EF4-FFF2-40B4-BE49-F238E27FC236}">
                <a16:creationId xmlns:a16="http://schemas.microsoft.com/office/drawing/2014/main" id="{71AB7020-DDDA-1D33-A8A9-D311DD4C0A45}"/>
              </a:ext>
            </a:extLst>
          </p:cNvPr>
          <p:cNvPicPr>
            <a:picLocks noChangeAspect="1"/>
          </p:cNvPicPr>
          <p:nvPr/>
        </p:nvPicPr>
        <p:blipFill>
          <a:blip r:embed="rId5"/>
          <a:stretch>
            <a:fillRect/>
          </a:stretch>
        </p:blipFill>
        <p:spPr>
          <a:xfrm>
            <a:off x="1447800" y="2755191"/>
            <a:ext cx="3421626" cy="658761"/>
          </a:xfrm>
          <a:prstGeom prst="rect">
            <a:avLst/>
          </a:prstGeom>
        </p:spPr>
      </p:pic>
    </p:spTree>
    <p:extLst>
      <p:ext uri="{BB962C8B-B14F-4D97-AF65-F5344CB8AC3E}">
        <p14:creationId xmlns:p14="http://schemas.microsoft.com/office/powerpoint/2010/main" val="439518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13FDA879-22B3-DE43-9598-BC7B8BE5748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560041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95750"/>
          </a:xfrm>
        </p:spPr>
        <p:txBody>
          <a:bodyPr>
            <a:normAutofit/>
          </a:bodyPr>
          <a:lstStyle/>
          <a:p>
            <a:r>
              <a:rPr lang="en-US" sz="2800" dirty="0"/>
              <a:t>Often we need more than 2 classes</a:t>
            </a:r>
          </a:p>
          <a:p>
            <a:pPr lvl="1"/>
            <a:r>
              <a:rPr lang="en-US" sz="2400" dirty="0"/>
              <a:t>Positive/negative/neutral</a:t>
            </a:r>
          </a:p>
          <a:p>
            <a:pPr lvl="1"/>
            <a:r>
              <a:rPr lang="en-US" sz="2400" dirty="0"/>
              <a:t>Parts of speech (noun, verb, adjective, adverb, preposition, etc.)</a:t>
            </a:r>
          </a:p>
          <a:p>
            <a:pPr lvl="1"/>
            <a:r>
              <a:rPr lang="en-US" sz="2400" dirty="0"/>
              <a:t>Classify emergency SMSs into different actionable classes</a:t>
            </a:r>
          </a:p>
          <a:p>
            <a:r>
              <a:rPr lang="en-US" sz="2400" dirty="0"/>
              <a:t>If &gt;2 classes we use </a:t>
            </a:r>
            <a:r>
              <a:rPr lang="en-US" sz="2400" b="1" dirty="0"/>
              <a:t>multinomial logistic regression</a:t>
            </a:r>
          </a:p>
          <a:p>
            <a:pPr marL="406400" lvl="2" indent="0">
              <a:buNone/>
            </a:pPr>
            <a:r>
              <a:rPr lang="en-US" sz="2400" dirty="0"/>
              <a:t>= </a:t>
            </a:r>
            <a:r>
              <a:rPr lang="en-US" sz="2400" dirty="0" err="1"/>
              <a:t>Softmax</a:t>
            </a:r>
            <a:r>
              <a:rPr lang="en-US" sz="2400" dirty="0"/>
              <a:t> regression</a:t>
            </a:r>
          </a:p>
          <a:p>
            <a:pPr marL="406400" lvl="2" indent="0">
              <a:buNone/>
            </a:pPr>
            <a:r>
              <a:rPr lang="en-US" sz="2400" dirty="0"/>
              <a:t>= Multinomial logit</a:t>
            </a:r>
          </a:p>
          <a:p>
            <a:pPr marL="406400" lvl="2" indent="0">
              <a:buNone/>
            </a:pPr>
            <a:r>
              <a:rPr lang="en-US" sz="2400" dirty="0"/>
              <a:t>= (defunct names : Maximum entropy modeling or </a:t>
            </a:r>
            <a:r>
              <a:rPr lang="en-US" sz="2400" dirty="0" err="1"/>
              <a:t>MaxEnt</a:t>
            </a:r>
            <a:endParaRPr lang="en-US" sz="2400" b="1" dirty="0"/>
          </a:p>
          <a:p>
            <a:r>
              <a:rPr lang="en-US" sz="2400" dirty="0"/>
              <a:t>So "logistic regression" will just mean binary (2 output classes)</a:t>
            </a:r>
          </a:p>
          <a:p>
            <a:endParaRPr lang="en-US" sz="2400" b="1" dirty="0"/>
          </a:p>
          <a:p>
            <a:pPr marL="406400" lvl="2" indent="0">
              <a:buNone/>
            </a:pPr>
            <a:endParaRPr lang="en-US" sz="2400" dirty="0"/>
          </a:p>
          <a:p>
            <a:pPr marL="406400" lvl="2" indent="0">
              <a:buNone/>
            </a:pPr>
            <a:endParaRPr lang="en-US" sz="2400" dirty="0"/>
          </a:p>
          <a:p>
            <a:endParaRPr lang="en-US" sz="1800"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79</a:t>
            </a:fld>
            <a:endParaRPr lang="en-US" dirty="0"/>
          </a:p>
        </p:txBody>
      </p:sp>
    </p:spTree>
    <p:extLst>
      <p:ext uri="{BB962C8B-B14F-4D97-AF65-F5344CB8AC3E}">
        <p14:creationId xmlns:p14="http://schemas.microsoft.com/office/powerpoint/2010/main" val="1818309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2831777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lstStyle/>
          <a:p>
            <a:r>
              <a:rPr lang="en-US" dirty="0"/>
              <a:t>Multinomial Logistic Regression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57200" y="1047750"/>
            <a:ext cx="8534401" cy="4070934"/>
          </a:xfrm>
        </p:spPr>
        <p:txBody>
          <a:bodyPr>
            <a:normAutofit/>
          </a:bodyPr>
          <a:lstStyle/>
          <a:p>
            <a:r>
              <a:rPr lang="en-US" sz="2800" dirty="0"/>
              <a:t>The probability of everything must still sum to 1</a:t>
            </a:r>
          </a:p>
          <a:p>
            <a:pPr lvl="1"/>
            <a:endParaRPr lang="en-US" sz="2000" dirty="0">
              <a:latin typeface="Courier" pitchFamily="2" charset="0"/>
            </a:endParaRPr>
          </a:p>
          <a:p>
            <a:pPr marL="150876" lvl="1" indent="0">
              <a:buNone/>
            </a:pPr>
            <a:r>
              <a:rPr lang="en-US" sz="2000" dirty="0">
                <a:latin typeface="Courier" pitchFamily="2" charset="0"/>
              </a:rPr>
              <a:t>P(</a:t>
            </a:r>
            <a:r>
              <a:rPr lang="en-US" sz="2000" dirty="0" err="1">
                <a:latin typeface="Courier" pitchFamily="2" charset="0"/>
              </a:rPr>
              <a:t>positive|doc</a:t>
            </a:r>
            <a:r>
              <a:rPr lang="en-US" sz="2000" dirty="0">
                <a:latin typeface="Courier" pitchFamily="2" charset="0"/>
              </a:rPr>
              <a:t>) + P(</a:t>
            </a:r>
            <a:r>
              <a:rPr lang="en-US" sz="2000" dirty="0" err="1">
                <a:latin typeface="Courier" pitchFamily="2" charset="0"/>
              </a:rPr>
              <a:t>negative|doc</a:t>
            </a:r>
            <a:r>
              <a:rPr lang="en-US" sz="2000" dirty="0">
                <a:latin typeface="Courier" pitchFamily="2" charset="0"/>
              </a:rPr>
              <a:t>) + P(</a:t>
            </a:r>
            <a:r>
              <a:rPr lang="en-US" sz="2000" dirty="0" err="1">
                <a:latin typeface="Courier" pitchFamily="2" charset="0"/>
              </a:rPr>
              <a:t>neutral|doc</a:t>
            </a:r>
            <a:r>
              <a:rPr lang="en-US" sz="2000" dirty="0">
                <a:latin typeface="Courier" pitchFamily="2" charset="0"/>
              </a:rPr>
              <a:t>) = 1</a:t>
            </a:r>
          </a:p>
          <a:p>
            <a:endParaRPr lang="en-US" sz="2800" dirty="0"/>
          </a:p>
          <a:p>
            <a:r>
              <a:rPr lang="en-US" sz="2800" dirty="0"/>
              <a:t>Need a generalization of the sigmoid called the </a:t>
            </a:r>
            <a:r>
              <a:rPr lang="en-US" sz="2800" b="1" dirty="0" err="1"/>
              <a:t>softmax</a:t>
            </a:r>
            <a:endParaRPr lang="en-US" sz="2800" b="1" dirty="0"/>
          </a:p>
          <a:p>
            <a:pPr lvl="1"/>
            <a:r>
              <a:rPr lang="en-US" sz="2400" dirty="0"/>
              <a:t>Takes a vector </a:t>
            </a:r>
            <a:r>
              <a:rPr lang="en-US" sz="2400" i="1" dirty="0"/>
              <a:t>z </a:t>
            </a:r>
            <a:r>
              <a:rPr lang="en-US" sz="2400" dirty="0"/>
              <a:t>= [</a:t>
            </a:r>
            <a:r>
              <a:rPr lang="en-US" sz="2400" i="1" dirty="0"/>
              <a:t>z</a:t>
            </a:r>
            <a:r>
              <a:rPr lang="en-US" sz="2400" dirty="0"/>
              <a:t>1, </a:t>
            </a:r>
            <a:r>
              <a:rPr lang="en-US" sz="2400" i="1" dirty="0"/>
              <a:t>z</a:t>
            </a:r>
            <a:r>
              <a:rPr lang="en-US" sz="2400" dirty="0"/>
              <a:t>2, ..., </a:t>
            </a:r>
            <a:r>
              <a:rPr lang="en-US" sz="2400" i="1" dirty="0" err="1"/>
              <a:t>zk</a:t>
            </a:r>
            <a:r>
              <a:rPr lang="en-US" sz="2400" dirty="0"/>
              <a:t>] of </a:t>
            </a:r>
            <a:r>
              <a:rPr lang="en-US" sz="2400" i="1" dirty="0"/>
              <a:t>k </a:t>
            </a:r>
            <a:r>
              <a:rPr lang="en-US" sz="2400" dirty="0"/>
              <a:t>arbitrary values </a:t>
            </a:r>
          </a:p>
          <a:p>
            <a:pPr lvl="1"/>
            <a:r>
              <a:rPr lang="en-US" sz="2400" dirty="0"/>
              <a:t>Outputs a probability distribution</a:t>
            </a:r>
          </a:p>
          <a:p>
            <a:pPr lvl="2"/>
            <a:r>
              <a:rPr lang="en-US" sz="2400" dirty="0"/>
              <a:t>each value in the range [0,1]</a:t>
            </a:r>
          </a:p>
          <a:p>
            <a:pPr lvl="2"/>
            <a:r>
              <a:rPr lang="en-US" sz="2400" dirty="0"/>
              <a:t>all the values summing to 1</a:t>
            </a:r>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80</a:t>
            </a:fld>
            <a:endParaRPr lang="en-US"/>
          </a:p>
        </p:txBody>
      </p:sp>
    </p:spTree>
    <p:extLst>
      <p:ext uri="{BB962C8B-B14F-4D97-AF65-F5344CB8AC3E}">
        <p14:creationId xmlns:p14="http://schemas.microsoft.com/office/powerpoint/2010/main" val="723969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25690" y="1022320"/>
            <a:ext cx="8742110" cy="3460539"/>
          </a:xfrm>
        </p:spPr>
        <p:txBody>
          <a:bodyPr/>
          <a:lstStyle/>
          <a:p>
            <a:pPr marL="150876" lvl="1" indent="0">
              <a:buNone/>
            </a:pPr>
            <a:r>
              <a:rPr lang="en-US" sz="2400" dirty="0"/>
              <a:t>Turns a vector </a:t>
            </a:r>
            <a:r>
              <a:rPr lang="en-US" sz="2400" i="1" dirty="0">
                <a:latin typeface="Times New Roman" panose="02020603050405020304" pitchFamily="18" charset="0"/>
                <a:cs typeface="Times New Roman" panose="02020603050405020304" pitchFamily="18" charset="0"/>
              </a:rPr>
              <a:t>z </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z</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 </a:t>
            </a:r>
            <a:r>
              <a:rPr lang="en-US" sz="2400" i="1" dirty="0" err="1">
                <a:latin typeface="Times New Roman" panose="02020603050405020304" pitchFamily="18" charset="0"/>
                <a:cs typeface="Times New Roman" panose="02020603050405020304" pitchFamily="18" charset="0"/>
              </a:rPr>
              <a:t>z</a:t>
            </a:r>
            <a:r>
              <a:rPr lang="en-US" sz="2400" i="1" baseline="-25000" dirty="0" err="1">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a:t>
            </a:r>
            <a:r>
              <a:rPr lang="en-US" sz="2400" dirty="0"/>
              <a:t> of </a:t>
            </a:r>
            <a:r>
              <a:rPr lang="en-US" sz="2400" i="1" dirty="0"/>
              <a:t>k </a:t>
            </a:r>
            <a:r>
              <a:rPr lang="en-US" sz="24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81</a:t>
            </a:fld>
            <a:endParaRPr lang="en-US"/>
          </a:p>
        </p:txBody>
      </p:sp>
      <p:pic>
        <p:nvPicPr>
          <p:cNvPr id="5" name="Picture 4">
            <a:extLst>
              <a:ext uri="{FF2B5EF4-FFF2-40B4-BE49-F238E27FC236}">
                <a16:creationId xmlns:a16="http://schemas.microsoft.com/office/drawing/2014/main" id="{8E3E623C-2035-0A40-9EC7-A3BF0A096A2F}"/>
              </a:ext>
            </a:extLst>
          </p:cNvPr>
          <p:cNvPicPr>
            <a:picLocks noChangeAspect="1"/>
          </p:cNvPicPr>
          <p:nvPr/>
        </p:nvPicPr>
        <p:blipFill>
          <a:blip r:embed="rId2"/>
          <a:srcRect/>
          <a:stretch/>
        </p:blipFill>
        <p:spPr>
          <a:xfrm>
            <a:off x="1142999" y="1372940"/>
            <a:ext cx="6282345" cy="1182559"/>
          </a:xfrm>
          <a:prstGeom prst="rect">
            <a:avLst/>
          </a:prstGeom>
        </p:spPr>
      </p:pic>
      <p:pic>
        <p:nvPicPr>
          <p:cNvPr id="6" name="Picture 5">
            <a:extLst>
              <a:ext uri="{FF2B5EF4-FFF2-40B4-BE49-F238E27FC236}">
                <a16:creationId xmlns:a16="http://schemas.microsoft.com/office/drawing/2014/main" id="{F7BC8B49-8E2B-7547-A10C-570742F38F37}"/>
              </a:ext>
            </a:extLst>
          </p:cNvPr>
          <p:cNvPicPr>
            <a:picLocks noChangeAspect="1"/>
          </p:cNvPicPr>
          <p:nvPr/>
        </p:nvPicPr>
        <p:blipFill>
          <a:blip r:embed="rId3"/>
          <a:srcRect/>
          <a:stretch/>
        </p:blipFill>
        <p:spPr>
          <a:xfrm>
            <a:off x="822960" y="3458202"/>
            <a:ext cx="7311071" cy="1024657"/>
          </a:xfrm>
          <a:prstGeom prst="rect">
            <a:avLst/>
          </a:prstGeom>
        </p:spPr>
      </p:pic>
      <p:pic>
        <p:nvPicPr>
          <p:cNvPr id="7" name="Picture 6">
            <a:extLst>
              <a:ext uri="{FF2B5EF4-FFF2-40B4-BE49-F238E27FC236}">
                <a16:creationId xmlns:a16="http://schemas.microsoft.com/office/drawing/2014/main" id="{0C00599D-F4E2-9B4C-8806-2D98DE447696}"/>
              </a:ext>
            </a:extLst>
          </p:cNvPr>
          <p:cNvPicPr>
            <a:picLocks noChangeAspect="1"/>
          </p:cNvPicPr>
          <p:nvPr/>
        </p:nvPicPr>
        <p:blipFill>
          <a:blip r:embed="rId4"/>
          <a:stretch>
            <a:fillRect/>
          </a:stretch>
        </p:blipFill>
        <p:spPr>
          <a:xfrm>
            <a:off x="325690" y="2675828"/>
            <a:ext cx="8390223" cy="410531"/>
          </a:xfrm>
          <a:prstGeom prst="rect">
            <a:avLst/>
          </a:prstGeom>
        </p:spPr>
      </p:pic>
    </p:spTree>
    <p:extLst>
      <p:ext uri="{BB962C8B-B14F-4D97-AF65-F5344CB8AC3E}">
        <p14:creationId xmlns:p14="http://schemas.microsoft.com/office/powerpoint/2010/main" val="8714224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p:txBody>
          <a:bodyPr>
            <a:normAutofit/>
          </a:bodyPr>
          <a:lstStyle/>
          <a:p>
            <a:r>
              <a:rPr lang="en-US" dirty="0"/>
              <a:t>The </a:t>
            </a:r>
            <a:r>
              <a:rPr lang="en-US" b="1" dirty="0" err="1"/>
              <a:t>softmax</a:t>
            </a:r>
            <a:r>
              <a:rPr lang="en-US" dirty="0"/>
              <a:t> function</a:t>
            </a:r>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990600" y="1106975"/>
            <a:ext cx="7543801" cy="3460539"/>
          </a:xfrm>
        </p:spPr>
        <p:txBody>
          <a:bodyPr/>
          <a:lstStyle/>
          <a:p>
            <a:pPr lvl="1"/>
            <a:r>
              <a:rPr lang="en-US" sz="2000" dirty="0"/>
              <a:t>Turns  a vector </a:t>
            </a:r>
            <a:r>
              <a:rPr lang="en-US" sz="2000" i="1" dirty="0">
                <a:latin typeface="Times New Roman" panose="02020603050405020304" pitchFamily="18" charset="0"/>
                <a:cs typeface="Times New Roman" panose="02020603050405020304" pitchFamily="18" charset="0"/>
              </a:rPr>
              <a:t>z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z</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z</a:t>
            </a:r>
            <a:r>
              <a:rPr lang="en-US" sz="2000" i="1" baseline="-25000" dirty="0" err="1">
                <a:latin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cs typeface="Times New Roman" panose="02020603050405020304" pitchFamily="18" charset="0"/>
              </a:rPr>
              <a:t>]</a:t>
            </a:r>
            <a:r>
              <a:rPr lang="en-US" sz="2000" dirty="0"/>
              <a:t> of </a:t>
            </a:r>
            <a:r>
              <a:rPr lang="en-US" sz="2000" i="1" dirty="0"/>
              <a:t>k </a:t>
            </a:r>
            <a:r>
              <a:rPr lang="en-US" sz="2000" dirty="0"/>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id="{BCD8853B-5D9E-5645-B1C9-8D591EDC2A8C}"/>
              </a:ext>
            </a:extLst>
          </p:cNvPr>
          <p:cNvSpPr>
            <a:spLocks noGrp="1"/>
          </p:cNvSpPr>
          <p:nvPr>
            <p:ph type="sldNum" sz="quarter" idx="12"/>
          </p:nvPr>
        </p:nvSpPr>
        <p:spPr/>
        <p:txBody>
          <a:bodyPr/>
          <a:lstStyle/>
          <a:p>
            <a:fld id="{D07771B2-D7F7-364E-B6F3-F7FE93606BCE}" type="slidenum">
              <a:rPr lang="en-US" smtClean="0"/>
              <a:t>82</a:t>
            </a:fld>
            <a:endParaRPr lang="en-US"/>
          </a:p>
        </p:txBody>
      </p:sp>
      <p:pic>
        <p:nvPicPr>
          <p:cNvPr id="8" name="Picture 7">
            <a:extLst>
              <a:ext uri="{FF2B5EF4-FFF2-40B4-BE49-F238E27FC236}">
                <a16:creationId xmlns:a16="http://schemas.microsoft.com/office/drawing/2014/main" id="{2FB1B253-675B-404B-BDC4-633810AB11E7}"/>
              </a:ext>
            </a:extLst>
          </p:cNvPr>
          <p:cNvPicPr>
            <a:picLocks noChangeAspect="1"/>
          </p:cNvPicPr>
          <p:nvPr/>
        </p:nvPicPr>
        <p:blipFill>
          <a:blip r:embed="rId2"/>
          <a:stretch>
            <a:fillRect/>
          </a:stretch>
        </p:blipFill>
        <p:spPr>
          <a:xfrm>
            <a:off x="1714263" y="1963778"/>
            <a:ext cx="5528464" cy="646184"/>
          </a:xfrm>
          <a:prstGeom prst="rect">
            <a:avLst/>
          </a:prstGeom>
        </p:spPr>
      </p:pic>
      <p:pic>
        <p:nvPicPr>
          <p:cNvPr id="9" name="Picture 8">
            <a:extLst>
              <a:ext uri="{FF2B5EF4-FFF2-40B4-BE49-F238E27FC236}">
                <a16:creationId xmlns:a16="http://schemas.microsoft.com/office/drawing/2014/main" id="{11DBF203-7EAD-5A46-B7F7-7557F9A34A3C}"/>
              </a:ext>
            </a:extLst>
          </p:cNvPr>
          <p:cNvPicPr>
            <a:picLocks noChangeAspect="1"/>
          </p:cNvPicPr>
          <p:nvPr/>
        </p:nvPicPr>
        <p:blipFill>
          <a:blip r:embed="rId3"/>
          <a:stretch>
            <a:fillRect/>
          </a:stretch>
        </p:blipFill>
        <p:spPr>
          <a:xfrm>
            <a:off x="1543434" y="4028241"/>
            <a:ext cx="6102849" cy="789780"/>
          </a:xfrm>
          <a:prstGeom prst="rect">
            <a:avLst/>
          </a:prstGeom>
        </p:spPr>
      </p:pic>
      <p:pic>
        <p:nvPicPr>
          <p:cNvPr id="11" name="Picture 10">
            <a:extLst>
              <a:ext uri="{FF2B5EF4-FFF2-40B4-BE49-F238E27FC236}">
                <a16:creationId xmlns:a16="http://schemas.microsoft.com/office/drawing/2014/main" id="{586A0B18-F3A8-1148-9B9C-E713ADAF0C0B}"/>
              </a:ext>
            </a:extLst>
          </p:cNvPr>
          <p:cNvPicPr>
            <a:picLocks noChangeAspect="1"/>
          </p:cNvPicPr>
          <p:nvPr/>
        </p:nvPicPr>
        <p:blipFill>
          <a:blip r:embed="rId4"/>
          <a:srcRect/>
          <a:stretch/>
        </p:blipFill>
        <p:spPr>
          <a:xfrm>
            <a:off x="855965" y="2590295"/>
            <a:ext cx="7311071" cy="1024657"/>
          </a:xfrm>
          <a:prstGeom prst="rect">
            <a:avLst/>
          </a:prstGeom>
        </p:spPr>
      </p:pic>
    </p:spTree>
    <p:extLst>
      <p:ext uri="{BB962C8B-B14F-4D97-AF65-F5344CB8AC3E}">
        <p14:creationId xmlns:p14="http://schemas.microsoft.com/office/powerpoint/2010/main" val="342266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0433-E5CD-5A47-B7F8-BE3FB424BDE9}"/>
              </a:ext>
            </a:extLst>
          </p:cNvPr>
          <p:cNvSpPr>
            <a:spLocks noGrp="1"/>
          </p:cNvSpPr>
          <p:nvPr>
            <p:ph type="title"/>
          </p:nvPr>
        </p:nvSpPr>
        <p:spPr>
          <a:xfrm>
            <a:off x="822960" y="214953"/>
            <a:ext cx="7863840" cy="908997"/>
          </a:xfrm>
        </p:spPr>
        <p:txBody>
          <a:bodyPr>
            <a:normAutofit/>
          </a:bodyPr>
          <a:lstStyle/>
          <a:p>
            <a:r>
              <a:rPr lang="en-US" dirty="0" err="1"/>
              <a:t>Softmax</a:t>
            </a:r>
            <a:r>
              <a:rPr lang="en-US" dirty="0"/>
              <a:t> in multinomial logistic regression</a:t>
            </a:r>
          </a:p>
        </p:txBody>
      </p:sp>
      <p:pic>
        <p:nvPicPr>
          <p:cNvPr id="5" name="Content Placeholder 4">
            <a:extLst>
              <a:ext uri="{FF2B5EF4-FFF2-40B4-BE49-F238E27FC236}">
                <a16:creationId xmlns:a16="http://schemas.microsoft.com/office/drawing/2014/main" id="{70DD8E05-C5EC-EF4B-88CC-ABB35037F488}"/>
              </a:ext>
            </a:extLst>
          </p:cNvPr>
          <p:cNvPicPr>
            <a:picLocks noGrp="1" noChangeAspect="1"/>
          </p:cNvPicPr>
          <p:nvPr>
            <p:ph idx="1"/>
          </p:nvPr>
        </p:nvPicPr>
        <p:blipFill>
          <a:blip r:embed="rId2"/>
          <a:srcRect/>
          <a:stretch/>
        </p:blipFill>
        <p:spPr>
          <a:xfrm>
            <a:off x="1828800" y="1352550"/>
            <a:ext cx="4769320" cy="1589773"/>
          </a:xfrm>
          <a:prstGeom prst="rect">
            <a:avLst/>
          </a:prstGeom>
        </p:spPr>
      </p:pic>
      <p:sp>
        <p:nvSpPr>
          <p:cNvPr id="4" name="Slide Number Placeholder 3">
            <a:extLst>
              <a:ext uri="{FF2B5EF4-FFF2-40B4-BE49-F238E27FC236}">
                <a16:creationId xmlns:a16="http://schemas.microsoft.com/office/drawing/2014/main" id="{4C70A2D5-249F-1C4F-9601-2F01D287E14D}"/>
              </a:ext>
            </a:extLst>
          </p:cNvPr>
          <p:cNvSpPr>
            <a:spLocks noGrp="1"/>
          </p:cNvSpPr>
          <p:nvPr>
            <p:ph type="sldNum" sz="quarter" idx="12"/>
          </p:nvPr>
        </p:nvSpPr>
        <p:spPr/>
        <p:txBody>
          <a:bodyPr/>
          <a:lstStyle/>
          <a:p>
            <a:fld id="{D07771B2-D7F7-364E-B6F3-F7FE93606BCE}" type="slidenum">
              <a:rPr lang="en-US" smtClean="0"/>
              <a:t>83</a:t>
            </a:fld>
            <a:endParaRPr lang="en-US"/>
          </a:p>
        </p:txBody>
      </p:sp>
      <p:sp>
        <p:nvSpPr>
          <p:cNvPr id="3" name="TextBox 2">
            <a:extLst>
              <a:ext uri="{FF2B5EF4-FFF2-40B4-BE49-F238E27FC236}">
                <a16:creationId xmlns:a16="http://schemas.microsoft.com/office/drawing/2014/main" id="{8343F32C-9B45-1444-9D14-AA9A7FF1106E}"/>
              </a:ext>
            </a:extLst>
          </p:cNvPr>
          <p:cNvSpPr txBox="1"/>
          <p:nvPr/>
        </p:nvSpPr>
        <p:spPr>
          <a:xfrm>
            <a:off x="841408" y="3042770"/>
            <a:ext cx="8244840" cy="1938992"/>
          </a:xfrm>
          <a:prstGeom prst="rect">
            <a:avLst/>
          </a:prstGeom>
          <a:noFill/>
        </p:spPr>
        <p:txBody>
          <a:bodyPr wrap="square" rtlCol="0">
            <a:spAutoFit/>
          </a:bodyPr>
          <a:lstStyle/>
          <a:p>
            <a:r>
              <a:rPr lang="en-US" dirty="0"/>
              <a:t>Input is still the dot product between weight vector </a:t>
            </a:r>
            <a:r>
              <a:rPr lang="en-US" i="1" dirty="0"/>
              <a:t>w </a:t>
            </a:r>
            <a:r>
              <a:rPr lang="en-US" dirty="0"/>
              <a:t>and input vector </a:t>
            </a:r>
            <a:r>
              <a:rPr lang="en-US" i="1" dirty="0"/>
              <a:t>x</a:t>
            </a:r>
          </a:p>
          <a:p>
            <a:r>
              <a:rPr lang="en-US" dirty="0"/>
              <a:t>But now we’ll need separate weight vectors for each of the </a:t>
            </a:r>
            <a:r>
              <a:rPr lang="en-US" i="1" dirty="0"/>
              <a:t>K </a:t>
            </a:r>
            <a:r>
              <a:rPr lang="en-US" dirty="0"/>
              <a:t>classes. </a:t>
            </a:r>
          </a:p>
          <a:p>
            <a:endParaRPr lang="en-US" dirty="0"/>
          </a:p>
        </p:txBody>
      </p:sp>
    </p:spTree>
    <p:extLst>
      <p:ext uri="{BB962C8B-B14F-4D97-AF65-F5344CB8AC3E}">
        <p14:creationId xmlns:p14="http://schemas.microsoft.com/office/powerpoint/2010/main" val="3293774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A38-E4BF-6B4B-A217-C2E718A9B179}"/>
              </a:ext>
            </a:extLst>
          </p:cNvPr>
          <p:cNvSpPr>
            <a:spLocks noGrp="1"/>
          </p:cNvSpPr>
          <p:nvPr>
            <p:ph type="title"/>
          </p:nvPr>
        </p:nvSpPr>
        <p:spPr>
          <a:xfrm>
            <a:off x="457200" y="119702"/>
            <a:ext cx="8686800" cy="680397"/>
          </a:xfrm>
        </p:spPr>
        <p:txBody>
          <a:bodyPr>
            <a:noAutofit/>
          </a:bodyPr>
          <a:lstStyle/>
          <a:p>
            <a:r>
              <a:rPr lang="en-US" sz="3000" dirty="0"/>
              <a:t>Features in binary versus multinomial logistic regression</a:t>
            </a:r>
          </a:p>
        </p:txBody>
      </p:sp>
      <p:sp>
        <p:nvSpPr>
          <p:cNvPr id="7" name="Content Placeholder 6">
            <a:extLst>
              <a:ext uri="{FF2B5EF4-FFF2-40B4-BE49-F238E27FC236}">
                <a16:creationId xmlns:a16="http://schemas.microsoft.com/office/drawing/2014/main" id="{DD70CA76-6649-5C4A-BB87-695522F5855B}"/>
              </a:ext>
            </a:extLst>
          </p:cNvPr>
          <p:cNvSpPr>
            <a:spLocks noGrp="1"/>
          </p:cNvSpPr>
          <p:nvPr>
            <p:ph idx="1"/>
          </p:nvPr>
        </p:nvSpPr>
        <p:spPr>
          <a:xfrm>
            <a:off x="875188" y="1062990"/>
            <a:ext cx="7811612" cy="3032760"/>
          </a:xfrm>
        </p:spPr>
        <p:txBody>
          <a:bodyPr/>
          <a:lstStyle/>
          <a:p>
            <a:r>
              <a:rPr lang="en-US" dirty="0"/>
              <a:t>Binary: positive weight </a:t>
            </a:r>
            <a:r>
              <a:rPr lang="en-US" dirty="0">
                <a:sym typeface="Wingdings" pitchFamily="2" charset="2"/>
              </a:rPr>
              <a:t> y=1  neg weight  y=0</a:t>
            </a:r>
            <a:endParaRPr lang="en-US" dirty="0"/>
          </a:p>
          <a:p>
            <a:endParaRPr lang="en-US" dirty="0"/>
          </a:p>
          <a:p>
            <a:endParaRPr lang="en-US" dirty="0"/>
          </a:p>
          <a:p>
            <a:r>
              <a:rPr lang="en-US" dirty="0"/>
              <a:t>Multinominal: separate weights for each class:</a:t>
            </a:r>
          </a:p>
        </p:txBody>
      </p:sp>
      <p:sp>
        <p:nvSpPr>
          <p:cNvPr id="4" name="Slide Number Placeholder 3">
            <a:extLst>
              <a:ext uri="{FF2B5EF4-FFF2-40B4-BE49-F238E27FC236}">
                <a16:creationId xmlns:a16="http://schemas.microsoft.com/office/drawing/2014/main" id="{AC02F31A-6DAD-F644-9960-23B353DCDEA4}"/>
              </a:ext>
            </a:extLst>
          </p:cNvPr>
          <p:cNvSpPr>
            <a:spLocks noGrp="1"/>
          </p:cNvSpPr>
          <p:nvPr>
            <p:ph type="sldNum" sz="quarter" idx="12"/>
          </p:nvPr>
        </p:nvSpPr>
        <p:spPr/>
        <p:txBody>
          <a:bodyPr/>
          <a:lstStyle/>
          <a:p>
            <a:fld id="{D07771B2-D7F7-364E-B6F3-F7FE93606BCE}" type="slidenum">
              <a:rPr lang="en-US" smtClean="0"/>
              <a:t>84</a:t>
            </a:fld>
            <a:endParaRPr lang="en-US"/>
          </a:p>
        </p:txBody>
      </p:sp>
      <p:pic>
        <p:nvPicPr>
          <p:cNvPr id="9" name="Picture 8">
            <a:extLst>
              <a:ext uri="{FF2B5EF4-FFF2-40B4-BE49-F238E27FC236}">
                <a16:creationId xmlns:a16="http://schemas.microsoft.com/office/drawing/2014/main" id="{C7EF844B-6DD5-8548-8A43-E8FF8722ABD3}"/>
              </a:ext>
            </a:extLst>
          </p:cNvPr>
          <p:cNvPicPr>
            <a:picLocks noChangeAspect="1"/>
          </p:cNvPicPr>
          <p:nvPr/>
        </p:nvPicPr>
        <p:blipFill>
          <a:blip r:embed="rId2"/>
          <a:stretch>
            <a:fillRect/>
          </a:stretch>
        </p:blipFill>
        <p:spPr>
          <a:xfrm>
            <a:off x="1752600" y="1405021"/>
            <a:ext cx="3842544" cy="1193800"/>
          </a:xfrm>
          <a:prstGeom prst="rect">
            <a:avLst/>
          </a:prstGeom>
        </p:spPr>
      </p:pic>
      <p:sp>
        <p:nvSpPr>
          <p:cNvPr id="13" name="TextBox 12">
            <a:extLst>
              <a:ext uri="{FF2B5EF4-FFF2-40B4-BE49-F238E27FC236}">
                <a16:creationId xmlns:a16="http://schemas.microsoft.com/office/drawing/2014/main" id="{32EA04EC-BD2C-1247-B38A-F407216F6CE6}"/>
              </a:ext>
            </a:extLst>
          </p:cNvPr>
          <p:cNvSpPr txBox="1"/>
          <p:nvPr/>
        </p:nvSpPr>
        <p:spPr>
          <a:xfrm>
            <a:off x="6343048" y="1657351"/>
            <a:ext cx="1429352"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5</a:t>
            </a:r>
            <a:r>
              <a:rPr lang="en-US" sz="2800" dirty="0">
                <a:latin typeface="Times New Roman" panose="02020603050405020304" pitchFamily="18" charset="0"/>
                <a:cs typeface="Times New Roman" panose="02020603050405020304" pitchFamily="18" charset="0"/>
              </a:rPr>
              <a:t> = 3.0</a:t>
            </a:r>
          </a:p>
        </p:txBody>
      </p:sp>
      <p:pic>
        <p:nvPicPr>
          <p:cNvPr id="15" name="Picture 14">
            <a:extLst>
              <a:ext uri="{FF2B5EF4-FFF2-40B4-BE49-F238E27FC236}">
                <a16:creationId xmlns:a16="http://schemas.microsoft.com/office/drawing/2014/main" id="{8C1AF89A-F9CE-7749-9CC7-F343971032E7}"/>
              </a:ext>
            </a:extLst>
          </p:cNvPr>
          <p:cNvPicPr>
            <a:picLocks noChangeAspect="1"/>
          </p:cNvPicPr>
          <p:nvPr/>
        </p:nvPicPr>
        <p:blipFill>
          <a:blip r:embed="rId3"/>
          <a:stretch>
            <a:fillRect/>
          </a:stretch>
        </p:blipFill>
        <p:spPr>
          <a:xfrm>
            <a:off x="1398560" y="3288154"/>
            <a:ext cx="6764867" cy="1193800"/>
          </a:xfrm>
          <a:prstGeom prst="rect">
            <a:avLst/>
          </a:prstGeom>
        </p:spPr>
      </p:pic>
    </p:spTree>
    <p:extLst>
      <p:ext uri="{BB962C8B-B14F-4D97-AF65-F5344CB8AC3E}">
        <p14:creationId xmlns:p14="http://schemas.microsoft.com/office/powerpoint/2010/main" val="3297478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p:txBody>
          <a:bodyPr/>
          <a:lstStyle/>
          <a:p>
            <a:endParaRPr lang="en-US" dirty="0">
              <a:solidFill>
                <a:schemeClr val="tx2"/>
              </a:solidFill>
            </a:endParaRPr>
          </a:p>
          <a:p>
            <a:r>
              <a:rPr lang="en-US" sz="3200" dirty="0">
                <a:solidFill>
                  <a:schemeClr val="tx2"/>
                </a:solidFill>
              </a:rPr>
              <a:t>Multinomial Logistic Regression</a:t>
            </a:r>
          </a:p>
        </p:txBody>
      </p:sp>
      <p:sp>
        <p:nvSpPr>
          <p:cNvPr id="2" name="Text Placeholder 1">
            <a:extLst>
              <a:ext uri="{FF2B5EF4-FFF2-40B4-BE49-F238E27FC236}">
                <a16:creationId xmlns:a16="http://schemas.microsoft.com/office/drawing/2014/main" id="{CF085687-94A6-BD43-8115-BB7F02B7F62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7466744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23807</TotalTime>
  <Words>5986</Words>
  <Application>Microsoft Office PowerPoint</Application>
  <PresentationFormat>On-screen Show (16:9)</PresentationFormat>
  <Paragraphs>547</Paragraphs>
  <Slides>85</Slides>
  <Notes>51</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Arial</vt:lpstr>
      <vt:lpstr>Calibri</vt:lpstr>
      <vt:lpstr>Calibri Light</vt:lpstr>
      <vt:lpstr>Cambria Math</vt:lpstr>
      <vt:lpstr>Courier</vt:lpstr>
      <vt:lpstr>Lucida Sans</vt:lpstr>
      <vt:lpstr>Tahoma</vt:lpstr>
      <vt:lpstr>Times</vt:lpstr>
      <vt:lpstr>Times New Roman</vt:lpstr>
      <vt:lpstr>1_Retrospect</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Logistic Regression</vt:lpstr>
      <vt:lpstr>Sentiment example: does y=1 or y=0?</vt:lpstr>
      <vt:lpstr>PowerPoint Presentation</vt:lpstr>
      <vt:lpstr>Classifying sentiment for input x</vt:lpstr>
      <vt:lpstr>Classifying sentiment for input x</vt:lpstr>
      <vt:lpstr>We can build features for logistic regression for any classification task: period disambiguation</vt:lpstr>
      <vt:lpstr> Classification in (binary) logistic regression: summary</vt:lpstr>
      <vt:lpstr>Logistic Regression</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PowerPoint Presentation</vt:lpstr>
      <vt:lpstr>Hyperparameters</vt:lpstr>
      <vt:lpstr>Logistic Regression</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lpstr>Logistic Regression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Speech and Language Processing</dc:subject>
  <dc:creator>Dan Jurafsky</dc:creator>
  <cp:keywords/>
  <dc:description/>
  <cp:lastModifiedBy>Dr. Tapas Kumar Mishra</cp:lastModifiedBy>
  <cp:revision>540</cp:revision>
  <cp:lastPrinted>2020-01-23T22:37:17Z</cp:lastPrinted>
  <dcterms:created xsi:type="dcterms:W3CDTF">2010-04-19T15:31:24Z</dcterms:created>
  <dcterms:modified xsi:type="dcterms:W3CDTF">2023-02-06T04:52:55Z</dcterms:modified>
  <cp:category/>
</cp:coreProperties>
</file>